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9144000" cy="5143500" type="screen16x9"/>
  <p:notesSz cx="6858000" cy="9144000"/>
  <p:embeddedFontLst>
    <p:embeddedFont>
      <p:font typeface="Exo" panose="020B0604020202020204" charset="0"/>
      <p:regular r:id="rId11"/>
      <p:bold r:id="rId12"/>
      <p:italic r:id="rId13"/>
      <p:boldItalic r:id="rId14"/>
    </p:embeddedFont>
    <p:embeddedFont>
      <p:font typeface="PT Sans" panose="020B05030202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9F4628-370E-48C5-BD67-46D2C0BC42BF}">
  <a:tblStyle styleId="{EA9F4628-370E-48C5-BD67-46D2C0BC42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407" autoAdjust="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Google Shape;2879;gf11272de0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" name="Google Shape;2880;gf11272de0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edfa3e31c0_2_20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edfa3e31c0_2_20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f11272de0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f11272de0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gedfa3e31c0_2_20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" name="Google Shape;3008;gedfa3e31c0_2_20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2298150" y="337677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" name="Google Shape;129;p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3"/>
          <p:cNvSpPr txBox="1">
            <a:spLocks noGrp="1"/>
          </p:cNvSpPr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3"/>
          <p:cNvSpPr txBox="1">
            <a:spLocks noGrp="1"/>
          </p:cNvSpPr>
          <p:nvPr>
            <p:ph type="subTitle" idx="1"/>
          </p:nvPr>
        </p:nvSpPr>
        <p:spPr>
          <a:xfrm>
            <a:off x="1858650" y="3415877"/>
            <a:ext cx="5426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title" idx="2" hasCustomPrompt="1"/>
          </p:nvPr>
        </p:nvSpPr>
        <p:spPr>
          <a:xfrm>
            <a:off x="3132448" y="1484973"/>
            <a:ext cx="28791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/>
          <p:nvPr/>
        </p:nvSpPr>
        <p:spPr>
          <a:xfrm rot="10800000" flipH="1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5400000" flipH="1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172" name="Google Shape;172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3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180" name="Google Shape;180;p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3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3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86" name="Google Shape;186;p3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192" name="Google Shape;192;p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9" name="Google Shape;199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0" name="Google Shape;210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3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3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223" name="Google Shape;223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5"/>
          <p:cNvSpPr txBox="1">
            <a:spLocks noGrp="1"/>
          </p:cNvSpPr>
          <p:nvPr>
            <p:ph type="subTitle" idx="1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4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5400000" flipH="1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rot="5400000" flipH="1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800000" flipH="1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10" name="Google Shape;410;p6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6"/>
          <p:cNvGrpSpPr/>
          <p:nvPr/>
        </p:nvGrpSpPr>
        <p:grpSpPr>
          <a:xfrm>
            <a:off x="494301" y="4792125"/>
            <a:ext cx="1252897" cy="51000"/>
            <a:chOff x="2915381" y="4104819"/>
            <a:chExt cx="1252897" cy="51000"/>
          </a:xfrm>
        </p:grpSpPr>
        <p:sp>
          <p:nvSpPr>
            <p:cNvPr id="451" name="Google Shape;451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6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" name="Google Shape;466;p6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467" name="Google Shape;467;p6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473" name="Google Shape;473;p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6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6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480" name="Google Shape;480;p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" name="Google Shape;486;p6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487" name="Google Shape;487;p6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9"/>
          <p:cNvSpPr txBox="1">
            <a:spLocks noGrp="1"/>
          </p:cNvSpPr>
          <p:nvPr>
            <p:ph type="subTitle" idx="1"/>
          </p:nvPr>
        </p:nvSpPr>
        <p:spPr>
          <a:xfrm>
            <a:off x="2399850" y="2366051"/>
            <a:ext cx="43443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9" name="Google Shape;719;p9"/>
          <p:cNvSpPr txBox="1">
            <a:spLocks noGrp="1"/>
          </p:cNvSpPr>
          <p:nvPr>
            <p:ph type="title"/>
          </p:nvPr>
        </p:nvSpPr>
        <p:spPr>
          <a:xfrm>
            <a:off x="2399850" y="1723050"/>
            <a:ext cx="43443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rot="10800000" flipH="1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" name="Google Shape;970;p1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13"/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2" name="Google Shape;972;p13"/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13"/>
          <p:cNvSpPr txBox="1">
            <a:spLocks noGrp="1"/>
          </p:cNvSpPr>
          <p:nvPr>
            <p:ph type="title" idx="3" hasCustomPrompt="1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5" name="Google Shape;975;p13"/>
          <p:cNvSpPr txBox="1">
            <a:spLocks noGrp="1"/>
          </p:cNvSpPr>
          <p:nvPr>
            <p:ph type="subTitle" idx="5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13"/>
          <p:cNvSpPr txBox="1">
            <a:spLocks noGrp="1"/>
          </p:cNvSpPr>
          <p:nvPr>
            <p:ph type="title" idx="6" hasCustomPrompt="1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8" name="Google Shape;978;p13"/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13"/>
          <p:cNvSpPr txBox="1">
            <a:spLocks noGrp="1"/>
          </p:cNvSpPr>
          <p:nvPr>
            <p:ph type="title" idx="9" hasCustomPrompt="1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>
            <a:spLocks noGrp="1"/>
          </p:cNvSpPr>
          <p:nvPr>
            <p:ph type="title" idx="13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1" name="Google Shape;981;p13"/>
          <p:cNvSpPr txBox="1">
            <a:spLocks noGrp="1"/>
          </p:cNvSpPr>
          <p:nvPr>
            <p:ph type="subTitle" idx="14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13"/>
          <p:cNvSpPr txBox="1">
            <a:spLocks noGrp="1"/>
          </p:cNvSpPr>
          <p:nvPr>
            <p:ph type="title" idx="15" hasCustomPrompt="1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>
            <a:spLocks noGrp="1"/>
          </p:cNvSpPr>
          <p:nvPr>
            <p:ph type="title" idx="16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17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title" idx="18" hasCustomPrompt="1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>
            <a:spLocks noGrp="1"/>
          </p:cNvSpPr>
          <p:nvPr>
            <p:ph type="title" idx="19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7" name="Google Shape;987;p13"/>
          <p:cNvSpPr txBox="1">
            <a:spLocks noGrp="1"/>
          </p:cNvSpPr>
          <p:nvPr>
            <p:ph type="subTitle" idx="20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rot="5400000" flipH="1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" name="Google Shape;1343;p17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5"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21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659" name="Google Shape;1659;p21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7" name="Google Shape;1697;p2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98" name="Google Shape;1698;p21"/>
          <p:cNvSpPr txBox="1">
            <a:spLocks noGrp="1"/>
          </p:cNvSpPr>
          <p:nvPr>
            <p:ph type="title" idx="2"/>
          </p:nvPr>
        </p:nvSpPr>
        <p:spPr>
          <a:xfrm>
            <a:off x="755600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99" name="Google Shape;1699;p21"/>
          <p:cNvSpPr txBox="1">
            <a:spLocks noGrp="1"/>
          </p:cNvSpPr>
          <p:nvPr>
            <p:ph type="subTitle" idx="1"/>
          </p:nvPr>
        </p:nvSpPr>
        <p:spPr>
          <a:xfrm>
            <a:off x="755600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0" name="Google Shape;1700;p21"/>
          <p:cNvSpPr txBox="1">
            <a:spLocks noGrp="1"/>
          </p:cNvSpPr>
          <p:nvPr>
            <p:ph type="title" idx="3"/>
          </p:nvPr>
        </p:nvSpPr>
        <p:spPr>
          <a:xfrm>
            <a:off x="3443604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01" name="Google Shape;1701;p21"/>
          <p:cNvSpPr txBox="1">
            <a:spLocks noGrp="1"/>
          </p:cNvSpPr>
          <p:nvPr>
            <p:ph type="subTitle" idx="4"/>
          </p:nvPr>
        </p:nvSpPr>
        <p:spPr>
          <a:xfrm>
            <a:off x="3443604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2" name="Google Shape;1702;p21"/>
          <p:cNvSpPr txBox="1">
            <a:spLocks noGrp="1"/>
          </p:cNvSpPr>
          <p:nvPr>
            <p:ph type="title" idx="5"/>
          </p:nvPr>
        </p:nvSpPr>
        <p:spPr>
          <a:xfrm>
            <a:off x="6132644" y="2900863"/>
            <a:ext cx="226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03" name="Google Shape;1703;p21"/>
          <p:cNvSpPr txBox="1">
            <a:spLocks noGrp="1"/>
          </p:cNvSpPr>
          <p:nvPr>
            <p:ph type="subTitle" idx="6"/>
          </p:nvPr>
        </p:nvSpPr>
        <p:spPr>
          <a:xfrm>
            <a:off x="6132644" y="3296863"/>
            <a:ext cx="2265600" cy="7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04" name="Google Shape;1704;p21"/>
          <p:cNvGrpSpPr/>
          <p:nvPr/>
        </p:nvGrpSpPr>
        <p:grpSpPr>
          <a:xfrm>
            <a:off x="-7" y="-76201"/>
            <a:ext cx="586800" cy="1284425"/>
            <a:chOff x="-7" y="-76201"/>
            <a:chExt cx="586800" cy="1284425"/>
          </a:xfrm>
        </p:grpSpPr>
        <p:sp>
          <p:nvSpPr>
            <p:cNvPr id="1705" name="Google Shape;1705;p21"/>
            <p:cNvSpPr/>
            <p:nvPr/>
          </p:nvSpPr>
          <p:spPr>
            <a:xfrm flipH="1">
              <a:off x="-7" y="-762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6" name="Google Shape;1706;p21"/>
            <p:cNvGrpSpPr/>
            <p:nvPr/>
          </p:nvGrpSpPr>
          <p:grpSpPr>
            <a:xfrm rot="5400000" flipH="1">
              <a:off x="-148228" y="320574"/>
              <a:ext cx="883262" cy="242091"/>
              <a:chOff x="2300350" y="2601250"/>
              <a:chExt cx="2275275" cy="623625"/>
            </a:xfrm>
          </p:grpSpPr>
          <p:sp>
            <p:nvSpPr>
              <p:cNvPr id="1707" name="Google Shape;1707;p21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1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1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1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1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1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3" name="Google Shape;1713;p21"/>
          <p:cNvGrpSpPr/>
          <p:nvPr/>
        </p:nvGrpSpPr>
        <p:grpSpPr>
          <a:xfrm rot="5400000">
            <a:off x="54450" y="1665375"/>
            <a:ext cx="98902" cy="553090"/>
            <a:chOff x="4898850" y="4820550"/>
            <a:chExt cx="98902" cy="553090"/>
          </a:xfrm>
        </p:grpSpPr>
        <p:sp>
          <p:nvSpPr>
            <p:cNvPr id="1714" name="Google Shape;1714;p21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1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9" name="Google Shape;1719;p21"/>
          <p:cNvSpPr/>
          <p:nvPr/>
        </p:nvSpPr>
        <p:spPr>
          <a:xfrm rot="-5400000">
            <a:off x="348814" y="40186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0" name="Google Shape;1720;p21"/>
          <p:cNvGrpSpPr/>
          <p:nvPr/>
        </p:nvGrpSpPr>
        <p:grpSpPr>
          <a:xfrm rot="-5400000" flipH="1">
            <a:off x="7907216" y="4455774"/>
            <a:ext cx="1823016" cy="296643"/>
            <a:chOff x="7857346" y="3902355"/>
            <a:chExt cx="1823016" cy="296643"/>
          </a:xfrm>
        </p:grpSpPr>
        <p:sp>
          <p:nvSpPr>
            <p:cNvPr id="1721" name="Google Shape;1721;p21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21"/>
          <p:cNvGrpSpPr/>
          <p:nvPr/>
        </p:nvGrpSpPr>
        <p:grpSpPr>
          <a:xfrm flipH="1">
            <a:off x="7120557" y="-107958"/>
            <a:ext cx="1520982" cy="302065"/>
            <a:chOff x="5642557" y="-150670"/>
            <a:chExt cx="1520982" cy="302065"/>
          </a:xfrm>
        </p:grpSpPr>
        <p:sp>
          <p:nvSpPr>
            <p:cNvPr id="1728" name="Google Shape;1728;p21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21"/>
          <p:cNvGrpSpPr/>
          <p:nvPr/>
        </p:nvGrpSpPr>
        <p:grpSpPr>
          <a:xfrm>
            <a:off x="8455187" y="1287478"/>
            <a:ext cx="883262" cy="242091"/>
            <a:chOff x="2300350" y="2601250"/>
            <a:chExt cx="2275275" cy="623625"/>
          </a:xfrm>
        </p:grpSpPr>
        <p:sp>
          <p:nvSpPr>
            <p:cNvPr id="1734" name="Google Shape;1734;p2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8" r:id="rId6"/>
    <p:sldLayoutId id="2147483659" r:id="rId7"/>
    <p:sldLayoutId id="2147483663" r:id="rId8"/>
    <p:sldLayoutId id="2147483667" r:id="rId9"/>
    <p:sldLayoutId id="2147483674" r:id="rId10"/>
    <p:sldLayoutId id="214748367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33"/>
          <p:cNvSpPr/>
          <p:nvPr/>
        </p:nvSpPr>
        <p:spPr>
          <a:xfrm>
            <a:off x="2106793" y="3628266"/>
            <a:ext cx="48825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60" name="Google Shape;2660;p33"/>
          <p:cNvSpPr txBox="1">
            <a:spLocks noGrp="1"/>
          </p:cNvSpPr>
          <p:nvPr>
            <p:ph type="subTitle" idx="1"/>
          </p:nvPr>
        </p:nvSpPr>
        <p:spPr>
          <a:xfrm>
            <a:off x="2316726" y="3680626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Ferramenta de Inovação Tecnológica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301828" y="897096"/>
            <a:ext cx="6508800" cy="25676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accent2"/>
                </a:solidFill>
              </a:rPr>
              <a:t>SISTEMA</a:t>
            </a:r>
            <a:br>
              <a:rPr lang="en" sz="5800" dirty="0">
                <a:solidFill>
                  <a:schemeClr val="accent2"/>
                </a:solidFill>
              </a:rPr>
            </a:br>
            <a:r>
              <a:rPr lang="en" sz="5800" dirty="0">
                <a:solidFill>
                  <a:schemeClr val="accent2"/>
                </a:solidFill>
              </a:rPr>
              <a:t>GERENCIADOR DE</a:t>
            </a:r>
            <a:r>
              <a:rPr lang="en" sz="7700" dirty="0"/>
              <a:t> </a:t>
            </a:r>
            <a:r>
              <a:rPr lang="en" sz="5000" dirty="0"/>
              <a:t>BANCOS DE DADOS</a:t>
            </a:r>
            <a:endParaRPr sz="5000" dirty="0"/>
          </a:p>
        </p:txBody>
      </p:sp>
      <p:grpSp>
        <p:nvGrpSpPr>
          <p:cNvPr id="2" name="Google Shape;5151;p77">
            <a:extLst>
              <a:ext uri="{FF2B5EF4-FFF2-40B4-BE49-F238E27FC236}">
                <a16:creationId xmlns:a16="http://schemas.microsoft.com/office/drawing/2014/main" id="{9835A178-A43F-1BD5-A5DB-15FC63CBA225}"/>
              </a:ext>
            </a:extLst>
          </p:cNvPr>
          <p:cNvGrpSpPr/>
          <p:nvPr/>
        </p:nvGrpSpPr>
        <p:grpSpPr>
          <a:xfrm>
            <a:off x="6626377" y="3725035"/>
            <a:ext cx="189729" cy="201852"/>
            <a:chOff x="4676550" y="2160575"/>
            <a:chExt cx="51400" cy="52500"/>
          </a:xfrm>
        </p:grpSpPr>
        <p:sp>
          <p:nvSpPr>
            <p:cNvPr id="3" name="Google Shape;5152;p77">
              <a:extLst>
                <a:ext uri="{FF2B5EF4-FFF2-40B4-BE49-F238E27FC236}">
                  <a16:creationId xmlns:a16="http://schemas.microsoft.com/office/drawing/2014/main" id="{B1C6F7CB-482E-EDF0-41D8-7DF878F1AE47}"/>
                </a:ext>
              </a:extLst>
            </p:cNvPr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153;p77">
              <a:extLst>
                <a:ext uri="{FF2B5EF4-FFF2-40B4-BE49-F238E27FC236}">
                  <a16:creationId xmlns:a16="http://schemas.microsoft.com/office/drawing/2014/main" id="{1E9CB7E2-BC4F-027D-8F7F-36C9778C2096}"/>
                </a:ext>
              </a:extLst>
            </p:cNvPr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54;p77">
              <a:extLst>
                <a:ext uri="{FF2B5EF4-FFF2-40B4-BE49-F238E27FC236}">
                  <a16:creationId xmlns:a16="http://schemas.microsoft.com/office/drawing/2014/main" id="{3DC8DBB0-9AFF-DEEB-C6EC-3B72529B33BF}"/>
                </a:ext>
              </a:extLst>
            </p:cNvPr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/>
          <p:cNvSpPr/>
          <p:nvPr/>
        </p:nvSpPr>
        <p:spPr>
          <a:xfrm>
            <a:off x="4686941" y="3931917"/>
            <a:ext cx="2360400" cy="52320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1840033" y="3972519"/>
            <a:ext cx="2360400" cy="47966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0" name="Google Shape;2740;p35"/>
          <p:cNvSpPr/>
          <p:nvPr/>
        </p:nvSpPr>
        <p:spPr>
          <a:xfrm>
            <a:off x="3195648" y="2494132"/>
            <a:ext cx="2360400" cy="50146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5966646" y="2535271"/>
            <a:ext cx="2360400" cy="484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687900" y="2499063"/>
            <a:ext cx="2360400" cy="484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3" name="Google Shape;2743;p35"/>
          <p:cNvSpPr txBox="1">
            <a:spLocks noGrp="1"/>
          </p:cNvSpPr>
          <p:nvPr>
            <p:ph type="title"/>
          </p:nvPr>
        </p:nvSpPr>
        <p:spPr>
          <a:xfrm>
            <a:off x="609246" y="27294"/>
            <a:ext cx="7717800" cy="2512028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800" dirty="0"/>
              <a:t>Oque é um </a:t>
            </a:r>
            <a:r>
              <a:rPr lang="pt-BR" sz="2800" dirty="0">
                <a:solidFill>
                  <a:schemeClr val="accent2"/>
                </a:solidFill>
              </a:rPr>
              <a:t>(SGBD): </a:t>
            </a:r>
            <a:br>
              <a:rPr lang="pt-BR" sz="1400" dirty="0">
                <a:solidFill>
                  <a:schemeClr val="accent2"/>
                </a:solidFill>
              </a:rPr>
            </a:br>
            <a:br>
              <a:rPr lang="pt-BR" sz="1400" dirty="0">
                <a:solidFill>
                  <a:schemeClr val="accent2"/>
                </a:solidFill>
              </a:rPr>
            </a:br>
            <a:r>
              <a:rPr lang="pt-BR" sz="1400" dirty="0"/>
              <a:t>O</a:t>
            </a:r>
            <a:r>
              <a:rPr lang="en" sz="1400" dirty="0"/>
              <a:t> Sistema Gerenciador de Bancos de Dados </a:t>
            </a:r>
            <a:r>
              <a:rPr lang="en" sz="1400" b="1" dirty="0">
                <a:solidFill>
                  <a:schemeClr val="hlink"/>
                </a:solidFill>
                <a:uFill>
                  <a:noFill/>
                </a:uFill>
              </a:rPr>
              <a:t>(SGBD) </a:t>
            </a:r>
            <a:r>
              <a:rPr lang="pt-BR" sz="1400" dirty="0"/>
              <a:t>e uma ferramenta que p</a:t>
            </a:r>
            <a:r>
              <a:rPr lang="en" sz="1400" dirty="0"/>
              <a:t>ermite o controle e o gerenciamento do bancos de dados </a:t>
            </a:r>
            <a:r>
              <a:rPr lang="en" sz="1400" b="1" dirty="0">
                <a:solidFill>
                  <a:schemeClr val="hlink"/>
                </a:solidFill>
                <a:uFill>
                  <a:noFill/>
                </a:uFill>
              </a:rPr>
              <a:t>(BD) </a:t>
            </a:r>
            <a:r>
              <a:rPr lang="pt-BR" sz="1400" dirty="0"/>
              <a:t>massivos que leva a uma performance de manutenção e criação consideravelmente segura aos banco de dados:</a:t>
            </a:r>
            <a:br>
              <a:rPr lang="pt-BR" sz="1400" dirty="0"/>
            </a:br>
            <a:br>
              <a:rPr lang="pt-BR" sz="1400" dirty="0"/>
            </a:br>
            <a:r>
              <a:rPr lang="pt-BR" sz="1400" dirty="0"/>
              <a:t>O </a:t>
            </a:r>
            <a:r>
              <a:rPr lang="en" sz="1400" b="1" dirty="0">
                <a:solidFill>
                  <a:schemeClr val="hlink"/>
                </a:solidFill>
                <a:uFill>
                  <a:noFill/>
                </a:uFill>
              </a:rPr>
              <a:t>(SGBD) </a:t>
            </a:r>
            <a:r>
              <a:rPr lang="pt-BR" sz="1400" dirty="0"/>
              <a:t>e dividido em partes para o melhor funcionamento do </a:t>
            </a:r>
            <a:r>
              <a:rPr lang="en" sz="1400" b="1" dirty="0">
                <a:solidFill>
                  <a:schemeClr val="hlink"/>
                </a:solidFill>
                <a:uFill>
                  <a:noFill/>
                </a:uFill>
              </a:rPr>
              <a:t>(BD) </a:t>
            </a:r>
            <a:r>
              <a:rPr lang="pt-BR" sz="1400" dirty="0"/>
              <a:t>:</a:t>
            </a:r>
            <a:br>
              <a:rPr lang="pt-BR" sz="1400" dirty="0"/>
            </a:br>
            <a:br>
              <a:rPr lang="en" sz="1400" b="1" dirty="0">
                <a:solidFill>
                  <a:schemeClr val="hlink"/>
                </a:solidFill>
                <a:uFill>
                  <a:noFill/>
                </a:uFill>
              </a:rPr>
            </a:b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/>
          <p:cNvSpPr txBox="1">
            <a:spLocks noGrp="1"/>
          </p:cNvSpPr>
          <p:nvPr>
            <p:ph type="title" idx="2"/>
          </p:nvPr>
        </p:nvSpPr>
        <p:spPr>
          <a:xfrm>
            <a:off x="760650" y="2618757"/>
            <a:ext cx="22971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Processamento de Consultas</a:t>
            </a:r>
            <a:endParaRPr sz="1600" dirty="0"/>
          </a:p>
        </p:txBody>
      </p:sp>
      <p:sp>
        <p:nvSpPr>
          <p:cNvPr id="2745" name="Google Shape;2745;p35"/>
          <p:cNvSpPr txBox="1">
            <a:spLocks noGrp="1"/>
          </p:cNvSpPr>
          <p:nvPr>
            <p:ph type="subTitle" idx="1"/>
          </p:nvPr>
        </p:nvSpPr>
        <p:spPr>
          <a:xfrm>
            <a:off x="683889" y="3020071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Otimização do BD</a:t>
            </a:r>
            <a:endParaRPr dirty="0"/>
          </a:p>
        </p:txBody>
      </p:sp>
      <p:sp>
        <p:nvSpPr>
          <p:cNvPr id="2746" name="Google Shape;2746;p35"/>
          <p:cNvSpPr txBox="1">
            <a:spLocks noGrp="1"/>
          </p:cNvSpPr>
          <p:nvPr>
            <p:ph type="title" idx="3"/>
          </p:nvPr>
        </p:nvSpPr>
        <p:spPr>
          <a:xfrm>
            <a:off x="687900" y="2034393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47" name="Google Shape;2747;p35"/>
          <p:cNvSpPr txBox="1">
            <a:spLocks noGrp="1"/>
          </p:cNvSpPr>
          <p:nvPr>
            <p:ph type="title" idx="4"/>
          </p:nvPr>
        </p:nvSpPr>
        <p:spPr>
          <a:xfrm>
            <a:off x="3274998" y="2612774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Processamento de Transaçoes</a:t>
            </a:r>
            <a:endParaRPr sz="1600" dirty="0"/>
          </a:p>
        </p:txBody>
      </p:sp>
      <p:sp>
        <p:nvSpPr>
          <p:cNvPr id="2748" name="Google Shape;2748;p35"/>
          <p:cNvSpPr txBox="1">
            <a:spLocks noGrp="1"/>
          </p:cNvSpPr>
          <p:nvPr>
            <p:ph type="subTitle" idx="5"/>
          </p:nvPr>
        </p:nvSpPr>
        <p:spPr>
          <a:xfrm>
            <a:off x="3274998" y="3023212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Consultas e escritas no BD</a:t>
            </a:r>
            <a:endParaRPr dirty="0"/>
          </a:p>
        </p:txBody>
      </p:sp>
      <p:sp>
        <p:nvSpPr>
          <p:cNvPr id="2749" name="Google Shape;2749;p35"/>
          <p:cNvSpPr txBox="1">
            <a:spLocks noGrp="1"/>
          </p:cNvSpPr>
          <p:nvPr>
            <p:ph type="title" idx="6"/>
          </p:nvPr>
        </p:nvSpPr>
        <p:spPr>
          <a:xfrm>
            <a:off x="3216450" y="2042556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750" name="Google Shape;2750;p35"/>
          <p:cNvSpPr txBox="1">
            <a:spLocks noGrp="1"/>
          </p:cNvSpPr>
          <p:nvPr>
            <p:ph type="title" idx="7"/>
          </p:nvPr>
        </p:nvSpPr>
        <p:spPr>
          <a:xfrm>
            <a:off x="6045996" y="2642822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Controle de concorrência</a:t>
            </a:r>
            <a:endParaRPr sz="1600" dirty="0"/>
          </a:p>
        </p:txBody>
      </p:sp>
      <p:sp>
        <p:nvSpPr>
          <p:cNvPr id="2751" name="Google Shape;2751;p35"/>
          <p:cNvSpPr txBox="1">
            <a:spLocks noGrp="1"/>
          </p:cNvSpPr>
          <p:nvPr>
            <p:ph type="subTitle" idx="8"/>
          </p:nvPr>
        </p:nvSpPr>
        <p:spPr>
          <a:xfrm>
            <a:off x="6085370" y="3030681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pt-BR" dirty="0">
                <a:sym typeface="Exo"/>
              </a:rPr>
              <a:t>múltiplas transações </a:t>
            </a:r>
            <a:endParaRPr dirty="0"/>
          </a:p>
        </p:txBody>
      </p:sp>
      <p:sp>
        <p:nvSpPr>
          <p:cNvPr id="2752" name="Google Shape;2752;p35"/>
          <p:cNvSpPr txBox="1">
            <a:spLocks noGrp="1"/>
          </p:cNvSpPr>
          <p:nvPr>
            <p:ph type="title" idx="9"/>
          </p:nvPr>
        </p:nvSpPr>
        <p:spPr>
          <a:xfrm>
            <a:off x="6045996" y="201451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53" name="Google Shape;2753;p35"/>
          <p:cNvSpPr txBox="1">
            <a:spLocks noGrp="1"/>
          </p:cNvSpPr>
          <p:nvPr>
            <p:ph type="title" idx="13"/>
          </p:nvPr>
        </p:nvSpPr>
        <p:spPr>
          <a:xfrm>
            <a:off x="1937931" y="4101174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Recuperação de falhas</a:t>
            </a:r>
            <a:endParaRPr sz="1600" dirty="0"/>
          </a:p>
        </p:txBody>
      </p:sp>
      <p:sp>
        <p:nvSpPr>
          <p:cNvPr id="2754" name="Google Shape;2754;p35"/>
          <p:cNvSpPr txBox="1">
            <a:spLocks noGrp="1"/>
          </p:cNvSpPr>
          <p:nvPr>
            <p:ph type="subTitle" idx="14"/>
          </p:nvPr>
        </p:nvSpPr>
        <p:spPr>
          <a:xfrm>
            <a:off x="1903483" y="4526081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Integridade do sistema</a:t>
            </a:r>
            <a:endParaRPr dirty="0"/>
          </a:p>
        </p:txBody>
      </p:sp>
      <p:sp>
        <p:nvSpPr>
          <p:cNvPr id="2755" name="Google Shape;2755;p35"/>
          <p:cNvSpPr txBox="1">
            <a:spLocks noGrp="1"/>
          </p:cNvSpPr>
          <p:nvPr>
            <p:ph type="title" idx="15"/>
          </p:nvPr>
        </p:nvSpPr>
        <p:spPr>
          <a:xfrm>
            <a:off x="1903483" y="3499450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56" name="Google Shape;2756;p35"/>
          <p:cNvSpPr txBox="1">
            <a:spLocks noGrp="1"/>
          </p:cNvSpPr>
          <p:nvPr>
            <p:ph type="title" idx="16"/>
          </p:nvPr>
        </p:nvSpPr>
        <p:spPr>
          <a:xfrm>
            <a:off x="4843625" y="4064480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Segurança e autorização</a:t>
            </a:r>
            <a:endParaRPr sz="1600" dirty="0"/>
          </a:p>
        </p:txBody>
      </p:sp>
      <p:sp>
        <p:nvSpPr>
          <p:cNvPr id="2757" name="Google Shape;2757;p35"/>
          <p:cNvSpPr txBox="1">
            <a:spLocks noGrp="1"/>
          </p:cNvSpPr>
          <p:nvPr>
            <p:ph type="subTitle" idx="17"/>
          </p:nvPr>
        </p:nvSpPr>
        <p:spPr>
          <a:xfrm>
            <a:off x="4809708" y="453902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Proteção do BD</a:t>
            </a:r>
            <a:endParaRPr dirty="0"/>
          </a:p>
        </p:txBody>
      </p:sp>
      <p:sp>
        <p:nvSpPr>
          <p:cNvPr id="2758" name="Google Shape;2758;p35"/>
          <p:cNvSpPr txBox="1">
            <a:spLocks noGrp="1"/>
          </p:cNvSpPr>
          <p:nvPr>
            <p:ph type="title" idx="18"/>
          </p:nvPr>
        </p:nvSpPr>
        <p:spPr>
          <a:xfrm>
            <a:off x="4680184" y="3487719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762" name="Google Shape;2762;p35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2726;p34">
            <a:extLst>
              <a:ext uri="{FF2B5EF4-FFF2-40B4-BE49-F238E27FC236}">
                <a16:creationId xmlns:a16="http://schemas.microsoft.com/office/drawing/2014/main" id="{9701FF5F-AFD4-B0E9-3324-8B2A8F51B9BA}"/>
              </a:ext>
            </a:extLst>
          </p:cNvPr>
          <p:cNvGrpSpPr/>
          <p:nvPr/>
        </p:nvGrpSpPr>
        <p:grpSpPr>
          <a:xfrm>
            <a:off x="5946491" y="256118"/>
            <a:ext cx="1026216" cy="314456"/>
            <a:chOff x="2300350" y="2601250"/>
            <a:chExt cx="2275275" cy="623625"/>
          </a:xfrm>
        </p:grpSpPr>
        <p:sp>
          <p:nvSpPr>
            <p:cNvPr id="5" name="Google Shape;2727;p34">
              <a:extLst>
                <a:ext uri="{FF2B5EF4-FFF2-40B4-BE49-F238E27FC236}">
                  <a16:creationId xmlns:a16="http://schemas.microsoft.com/office/drawing/2014/main" id="{624CF5C9-9B93-0D3A-E556-F1936E70296F}"/>
                </a:ext>
              </a:extLst>
            </p:cNvPr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28;p34">
              <a:extLst>
                <a:ext uri="{FF2B5EF4-FFF2-40B4-BE49-F238E27FC236}">
                  <a16:creationId xmlns:a16="http://schemas.microsoft.com/office/drawing/2014/main" id="{9BA11527-5745-DAF8-2225-C73CD3F17ABF}"/>
                </a:ext>
              </a:extLst>
            </p:cNvPr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29;p34">
              <a:extLst>
                <a:ext uri="{FF2B5EF4-FFF2-40B4-BE49-F238E27FC236}">
                  <a16:creationId xmlns:a16="http://schemas.microsoft.com/office/drawing/2014/main" id="{1FE0EE30-60EA-2CB3-44E8-23960021B777}"/>
                </a:ext>
              </a:extLst>
            </p:cNvPr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730;p34">
              <a:extLst>
                <a:ext uri="{FF2B5EF4-FFF2-40B4-BE49-F238E27FC236}">
                  <a16:creationId xmlns:a16="http://schemas.microsoft.com/office/drawing/2014/main" id="{FC87F0FF-84D2-7D60-04FA-3D562513BB5D}"/>
                </a:ext>
              </a:extLst>
            </p:cNvPr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2731;p34">
              <a:extLst>
                <a:ext uri="{FF2B5EF4-FFF2-40B4-BE49-F238E27FC236}">
                  <a16:creationId xmlns:a16="http://schemas.microsoft.com/office/drawing/2014/main" id="{33BAEB75-58AA-9B58-B532-7957E0F736D1}"/>
                </a:ext>
              </a:extLst>
            </p:cNvPr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732;p34">
              <a:extLst>
                <a:ext uri="{FF2B5EF4-FFF2-40B4-BE49-F238E27FC236}">
                  <a16:creationId xmlns:a16="http://schemas.microsoft.com/office/drawing/2014/main" id="{E24BF53D-E746-E71B-F4E7-7D54DE9B3ABD}"/>
                </a:ext>
              </a:extLst>
            </p:cNvPr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2379;p89">
            <a:extLst>
              <a:ext uri="{FF2B5EF4-FFF2-40B4-BE49-F238E27FC236}">
                <a16:creationId xmlns:a16="http://schemas.microsoft.com/office/drawing/2014/main" id="{98E7566B-1141-F41D-5A52-0B0FFBE817F8}"/>
              </a:ext>
            </a:extLst>
          </p:cNvPr>
          <p:cNvGrpSpPr/>
          <p:nvPr/>
        </p:nvGrpSpPr>
        <p:grpSpPr>
          <a:xfrm>
            <a:off x="1009050" y="3972519"/>
            <a:ext cx="442373" cy="420775"/>
            <a:chOff x="-6690625" y="3631325"/>
            <a:chExt cx="307225" cy="292225"/>
          </a:xfrm>
        </p:grpSpPr>
        <p:sp>
          <p:nvSpPr>
            <p:cNvPr id="21" name="Google Shape;12380;p89">
              <a:extLst>
                <a:ext uri="{FF2B5EF4-FFF2-40B4-BE49-F238E27FC236}">
                  <a16:creationId xmlns:a16="http://schemas.microsoft.com/office/drawing/2014/main" id="{EEC2D1F3-948A-47C4-D29F-9BF62E0F8CEE}"/>
                </a:ext>
              </a:extLst>
            </p:cNvPr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381;p89">
              <a:extLst>
                <a:ext uri="{FF2B5EF4-FFF2-40B4-BE49-F238E27FC236}">
                  <a16:creationId xmlns:a16="http://schemas.microsoft.com/office/drawing/2014/main" id="{3052D639-AAD7-4561-A8ED-BAE0D20662CB}"/>
                </a:ext>
              </a:extLst>
            </p:cNvPr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382;p89">
              <a:extLst>
                <a:ext uri="{FF2B5EF4-FFF2-40B4-BE49-F238E27FC236}">
                  <a16:creationId xmlns:a16="http://schemas.microsoft.com/office/drawing/2014/main" id="{F3CD34B6-BEC4-D0B2-5F16-60AC89477C7B}"/>
                </a:ext>
              </a:extLst>
            </p:cNvPr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383;p89">
              <a:extLst>
                <a:ext uri="{FF2B5EF4-FFF2-40B4-BE49-F238E27FC236}">
                  <a16:creationId xmlns:a16="http://schemas.microsoft.com/office/drawing/2014/main" id="{3362AAB3-A64F-3E18-69A8-73F18361E1A5}"/>
                </a:ext>
              </a:extLst>
            </p:cNvPr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384;p89">
              <a:extLst>
                <a:ext uri="{FF2B5EF4-FFF2-40B4-BE49-F238E27FC236}">
                  <a16:creationId xmlns:a16="http://schemas.microsoft.com/office/drawing/2014/main" id="{E4484A11-8A72-AD9D-6446-E6B0509E75B4}"/>
                </a:ext>
              </a:extLst>
            </p:cNvPr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435151" y="708747"/>
            <a:ext cx="4364254" cy="7724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01 - </a:t>
            </a:r>
            <a:r>
              <a:rPr lang="en" dirty="0"/>
              <a:t>Processamento de consultas 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2774" name="Google Shape;2774;p36"/>
          <p:cNvPicPr preferRelativeResize="0"/>
          <p:nvPr/>
        </p:nvPicPr>
        <p:blipFill>
          <a:blip r:embed="rId3"/>
          <a:srcRect l="22121" r="22121"/>
          <a:stretch/>
        </p:blipFill>
        <p:spPr>
          <a:xfrm>
            <a:off x="6393171" y="1327645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379721" y="4806563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72415" y="456239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775572" y="3936900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394856" y="314651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2547301" y="4439469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99405" y="4481487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5EB4F44B-91BB-F9E7-C36C-9F54A3458FD8}"/>
              </a:ext>
            </a:extLst>
          </p:cNvPr>
          <p:cNvSpPr txBox="1"/>
          <p:nvPr/>
        </p:nvSpPr>
        <p:spPr>
          <a:xfrm>
            <a:off x="324263" y="1551096"/>
            <a:ext cx="6087508" cy="3182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900"/>
              </a:spcAft>
              <a:buNone/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O processamento de consultas em um SGBD envolve várias etapas para transformar uma consulta de alto nível (como SQL) em uma execução eficiente. O processo inclui:</a:t>
            </a:r>
          </a:p>
          <a:p>
            <a:pPr marL="171450" indent="-171450"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"/>
                <a:sym typeface="Exo"/>
              </a:rPr>
              <a:t>Analise e validação: </a:t>
            </a: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Uma consulta é comprovada sintaticamente e semanticamente para garantir que está formulado corretamente e que os nomes de atributos e tabelas são válidos.</a:t>
            </a:r>
          </a:p>
          <a:p>
            <a:pPr marL="171450" indent="-171450"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"/>
                <a:sym typeface="Exo"/>
              </a:rPr>
              <a:t>Otimização: </a:t>
            </a:r>
          </a:p>
          <a:p>
            <a:pPr algn="l">
              <a:spcAft>
                <a:spcPts val="450"/>
              </a:spcAft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O SGBD determina a melhor estratégia de execução para a consulta, considerando a localização física dos dados e outras otimizações. Isso é feito usando estruturas como árvores de consulta ou gráficos.</a:t>
            </a:r>
          </a:p>
          <a:p>
            <a:pPr marL="171450" indent="-171450"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xo"/>
                <a:sym typeface="Exo"/>
              </a:rPr>
              <a:t>Execução: </a:t>
            </a: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A consulta é realizada de acordo com a estratégia de otimização escolhida.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37"/>
          <p:cNvSpPr txBox="1">
            <a:spLocks noGrp="1"/>
          </p:cNvSpPr>
          <p:nvPr>
            <p:ph type="title"/>
          </p:nvPr>
        </p:nvSpPr>
        <p:spPr>
          <a:xfrm>
            <a:off x="1298097" y="941022"/>
            <a:ext cx="4293239" cy="8846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02 – </a:t>
            </a:r>
            <a:r>
              <a:rPr lang="en" dirty="0"/>
              <a:t>Processamento de Transações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25" name="Google Shape;2825;p37"/>
          <p:cNvSpPr txBox="1">
            <a:spLocks noGrp="1"/>
          </p:cNvSpPr>
          <p:nvPr>
            <p:ph type="subTitle" idx="1"/>
          </p:nvPr>
        </p:nvSpPr>
        <p:spPr>
          <a:xfrm>
            <a:off x="536423" y="1852577"/>
            <a:ext cx="5316988" cy="2422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900"/>
              </a:spcAft>
              <a:buNone/>
            </a:pPr>
            <a:r>
              <a:rPr lang="pt-BR" sz="1200" b="1" dirty="0">
                <a:latin typeface="Exo"/>
                <a:sym typeface="Exo"/>
              </a:rPr>
              <a:t>Uma transação é uma unidade de trabalho que pode incluir operações de leitura e escrita no banco de dados. As transações devem possuir as propriedades ACID:</a:t>
            </a:r>
          </a:p>
          <a:p>
            <a:pPr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Atomicidade: </a:t>
            </a:r>
            <a:r>
              <a:rPr lang="pt-BR" sz="1200" b="1" dirty="0">
                <a:latin typeface="Exo"/>
                <a:sym typeface="Exo"/>
              </a:rPr>
              <a:t>A transação deve ser concluída por completo ou não terá algum efeito .</a:t>
            </a:r>
          </a:p>
          <a:p>
            <a:pPr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Consiste: </a:t>
            </a:r>
            <a:r>
              <a:rPr lang="pt-BR" sz="1200" b="1" dirty="0">
                <a:latin typeface="Exo"/>
                <a:sym typeface="Exo"/>
              </a:rPr>
              <a:t>A transação deve manter a consistência do banco de dados.</a:t>
            </a:r>
          </a:p>
          <a:p>
            <a:pPr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Isolamento: </a:t>
            </a:r>
            <a:r>
              <a:rPr lang="pt-BR" sz="1200" b="1" dirty="0">
                <a:latin typeface="Exo"/>
                <a:sym typeface="Exo"/>
              </a:rPr>
              <a:t>Transações concorrentes não devem interferir umas nas outras.</a:t>
            </a:r>
          </a:p>
          <a:p>
            <a:pPr marL="311150" indent="-171450"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Durabilidade: </a:t>
            </a:r>
            <a:r>
              <a:rPr lang="pt-BR" sz="1200" b="1" dirty="0">
                <a:latin typeface="Exo"/>
                <a:sym typeface="Exo"/>
              </a:rPr>
              <a:t>Uma vez comprometida, a transação deve garantir que seus efeitos persistam, mesmo em caso de falha</a:t>
            </a:r>
          </a:p>
        </p:txBody>
      </p:sp>
      <p:grpSp>
        <p:nvGrpSpPr>
          <p:cNvPr id="2826" name="Google Shape;2826;p37"/>
          <p:cNvGrpSpPr/>
          <p:nvPr/>
        </p:nvGrpSpPr>
        <p:grpSpPr>
          <a:xfrm flipH="1">
            <a:off x="3969567" y="4439150"/>
            <a:ext cx="883262" cy="242092"/>
            <a:chOff x="2300350" y="2601247"/>
            <a:chExt cx="2275275" cy="623628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09999" y="2601247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8350" y="4493210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Google Shape;2774;p36">
            <a:extLst>
              <a:ext uri="{FF2B5EF4-FFF2-40B4-BE49-F238E27FC236}">
                <a16:creationId xmlns:a16="http://schemas.microsoft.com/office/drawing/2014/main" id="{C51DE1FA-11D4-27D6-4CC1-5AD2B0DDECD9}"/>
              </a:ext>
            </a:extLst>
          </p:cNvPr>
          <p:cNvPicPr preferRelativeResize="0"/>
          <p:nvPr/>
        </p:nvPicPr>
        <p:blipFill>
          <a:blip r:embed="rId3"/>
          <a:srcRect l="22035" r="22035"/>
          <a:stretch/>
        </p:blipFill>
        <p:spPr>
          <a:xfrm>
            <a:off x="5870472" y="1398404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38"/>
          <p:cNvSpPr txBox="1">
            <a:spLocks noGrp="1"/>
          </p:cNvSpPr>
          <p:nvPr>
            <p:ph type="title"/>
          </p:nvPr>
        </p:nvSpPr>
        <p:spPr>
          <a:xfrm>
            <a:off x="1688825" y="753496"/>
            <a:ext cx="6187091" cy="425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 </a:t>
            </a:r>
            <a:r>
              <a:rPr lang="en" sz="3200" dirty="0">
                <a:solidFill>
                  <a:schemeClr val="accent2"/>
                </a:solidFill>
              </a:rPr>
              <a:t>03 - </a:t>
            </a:r>
            <a:r>
              <a:rPr lang="en" sz="3200" dirty="0"/>
              <a:t>Controle de Concorrência</a:t>
            </a:r>
            <a:endParaRPr sz="3200" dirty="0">
              <a:solidFill>
                <a:schemeClr val="accent2"/>
              </a:solidFill>
            </a:endParaRPr>
          </a:p>
        </p:txBody>
      </p:sp>
      <p:grpSp>
        <p:nvGrpSpPr>
          <p:cNvPr id="2886" name="Google Shape;2886;p38"/>
          <p:cNvGrpSpPr/>
          <p:nvPr/>
        </p:nvGrpSpPr>
        <p:grpSpPr>
          <a:xfrm rot="-5400000">
            <a:off x="2697868" y="-311410"/>
            <a:ext cx="1823016" cy="296643"/>
            <a:chOff x="7857346" y="3902355"/>
            <a:chExt cx="1823016" cy="296643"/>
          </a:xfrm>
        </p:grpSpPr>
        <p:sp>
          <p:nvSpPr>
            <p:cNvPr id="2887" name="Google Shape;2887;p3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38"/>
          <p:cNvGrpSpPr/>
          <p:nvPr/>
        </p:nvGrpSpPr>
        <p:grpSpPr>
          <a:xfrm rot="5400000">
            <a:off x="1576761" y="683920"/>
            <a:ext cx="98902" cy="553090"/>
            <a:chOff x="4898850" y="4820550"/>
            <a:chExt cx="98902" cy="553090"/>
          </a:xfrm>
        </p:grpSpPr>
        <p:sp>
          <p:nvSpPr>
            <p:cNvPr id="2894" name="Google Shape;2894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9" name="Google Shape;2899;p38"/>
          <p:cNvGrpSpPr/>
          <p:nvPr/>
        </p:nvGrpSpPr>
        <p:grpSpPr>
          <a:xfrm>
            <a:off x="435929" y="4848135"/>
            <a:ext cx="1252897" cy="51000"/>
            <a:chOff x="2915381" y="4104819"/>
            <a:chExt cx="1252897" cy="51000"/>
          </a:xfrm>
        </p:grpSpPr>
        <p:sp>
          <p:nvSpPr>
            <p:cNvPr id="2900" name="Google Shape;2900;p3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4" name="Google Shape;2914;p38"/>
          <p:cNvGrpSpPr/>
          <p:nvPr/>
        </p:nvGrpSpPr>
        <p:grpSpPr>
          <a:xfrm>
            <a:off x="5489102" y="626391"/>
            <a:ext cx="1105976" cy="133969"/>
            <a:chOff x="8183182" y="663852"/>
            <a:chExt cx="1475028" cy="178673"/>
          </a:xfrm>
        </p:grpSpPr>
        <p:grpSp>
          <p:nvGrpSpPr>
            <p:cNvPr id="2915" name="Google Shape;2915;p3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16" name="Google Shape;2916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6" name="Google Shape;2926;p3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27" name="Google Shape;2927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37" name="Google Shape;2937;p38"/>
          <p:cNvGrpSpPr/>
          <p:nvPr/>
        </p:nvGrpSpPr>
        <p:grpSpPr>
          <a:xfrm rot="5400000">
            <a:off x="6218826" y="4286852"/>
            <a:ext cx="98902" cy="553090"/>
            <a:chOff x="4898850" y="4820550"/>
            <a:chExt cx="98902" cy="553090"/>
          </a:xfrm>
        </p:grpSpPr>
        <p:sp>
          <p:nvSpPr>
            <p:cNvPr id="2938" name="Google Shape;2938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Google Shape;2774;p36">
            <a:extLst>
              <a:ext uri="{FF2B5EF4-FFF2-40B4-BE49-F238E27FC236}">
                <a16:creationId xmlns:a16="http://schemas.microsoft.com/office/drawing/2014/main" id="{25DAC57B-F9E5-5FE0-679E-FF6C83015542}"/>
              </a:ext>
            </a:extLst>
          </p:cNvPr>
          <p:cNvPicPr preferRelativeResize="0"/>
          <p:nvPr/>
        </p:nvPicPr>
        <p:blipFill>
          <a:blip r:embed="rId3"/>
          <a:srcRect l="22121" r="22121"/>
          <a:stretch/>
        </p:blipFill>
        <p:spPr>
          <a:xfrm>
            <a:off x="5910039" y="1619927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171143B-A4B7-D60B-4555-B90A6DF3962C}"/>
              </a:ext>
            </a:extLst>
          </p:cNvPr>
          <p:cNvSpPr txBox="1"/>
          <p:nvPr/>
        </p:nvSpPr>
        <p:spPr>
          <a:xfrm>
            <a:off x="878908" y="1167434"/>
            <a:ext cx="5085403" cy="383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900"/>
              </a:spcAft>
              <a:buNone/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O controle de concorrência garante que múltiplas transações possam ser realizadas simultaneamente sem conflitos. Algumas técnicas incluem:</a:t>
            </a:r>
          </a:p>
          <a:p>
            <a:pPr marL="171450" indent="-171450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Bloqueios (Fechaduras): </a:t>
            </a:r>
          </a:p>
          <a:p>
            <a:pPr algn="l">
              <a:spcAft>
                <a:spcPts val="450"/>
              </a:spcAft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Mecanismos para controlar o acesso a itens do banco de dados, evitando conflitos. Existem bloqueios compartilhados (para leitura) e exclusivos (para escrita).</a:t>
            </a:r>
          </a:p>
          <a:p>
            <a:pPr marL="171450" indent="-171450"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Protocolo de Bloqueio em Duas Fases (2PL): </a:t>
            </a:r>
          </a:p>
          <a:p>
            <a:pPr algn="l">
              <a:spcAft>
                <a:spcPts val="450"/>
              </a:spcAft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As transações seguem uma fase de expansão, onde podem adquirir novos bloqueios, e uma fase de encolhimento, onde podem liberar bloqueios existentes.</a:t>
            </a:r>
          </a:p>
          <a:p>
            <a:pPr marL="171450" indent="-171450"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Exo"/>
              </a:rPr>
              <a:t>Problemas Comuns: </a:t>
            </a:r>
          </a:p>
          <a:p>
            <a:pPr algn="l">
              <a:spcAft>
                <a:spcPts val="900"/>
              </a:spcAft>
            </a:pP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Impasse (deadlock) e inanição (</a:t>
            </a:r>
            <a:r>
              <a:rPr lang="pt-BR" sz="1200" b="1" dirty="0" err="1">
                <a:solidFill>
                  <a:schemeClr val="lt1"/>
                </a:solidFill>
                <a:latin typeface="Exo"/>
                <a:sym typeface="Exo"/>
              </a:rPr>
              <a:t>livelock</a:t>
            </a: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) são problemas que podem ocorrer e precisam ser geridos. Deadlock ocorre quando tem duas transações bloqueando o mesmo item, e </a:t>
            </a:r>
            <a:r>
              <a:rPr lang="pt-BR" sz="1200" b="1" dirty="0" err="1">
                <a:solidFill>
                  <a:schemeClr val="lt1"/>
                </a:solidFill>
                <a:latin typeface="Exo"/>
                <a:sym typeface="Exo"/>
              </a:rPr>
              <a:t>livelock</a:t>
            </a:r>
            <a:r>
              <a:rPr lang="pt-BR" sz="1200" b="1" dirty="0">
                <a:solidFill>
                  <a:schemeClr val="lt1"/>
                </a:solidFill>
                <a:latin typeface="Exo"/>
                <a:sym typeface="Exo"/>
              </a:rPr>
              <a:t> e quando o sistema fica indeciso em qual transação escolher.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39"/>
          <p:cNvSpPr txBox="1">
            <a:spLocks noGrp="1"/>
          </p:cNvSpPr>
          <p:nvPr>
            <p:ph type="title"/>
          </p:nvPr>
        </p:nvSpPr>
        <p:spPr>
          <a:xfrm>
            <a:off x="454307" y="461979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04 - </a:t>
            </a:r>
            <a:r>
              <a:rPr lang="en" dirty="0"/>
              <a:t>Recuperação de Falhas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962" name="Google Shape;2962;p39"/>
          <p:cNvSpPr/>
          <p:nvPr/>
        </p:nvSpPr>
        <p:spPr>
          <a:xfrm>
            <a:off x="4079898" y="2153011"/>
            <a:ext cx="151500" cy="151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39"/>
          <p:cNvSpPr/>
          <p:nvPr/>
        </p:nvSpPr>
        <p:spPr>
          <a:xfrm>
            <a:off x="4912698" y="2153011"/>
            <a:ext cx="151500" cy="151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39"/>
          <p:cNvSpPr/>
          <p:nvPr/>
        </p:nvSpPr>
        <p:spPr>
          <a:xfrm>
            <a:off x="4079898" y="3379561"/>
            <a:ext cx="151500" cy="151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39"/>
          <p:cNvSpPr/>
          <p:nvPr/>
        </p:nvSpPr>
        <p:spPr>
          <a:xfrm>
            <a:off x="4912698" y="3379561"/>
            <a:ext cx="151500" cy="151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0" name="Google Shape;2970;p39"/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71" name="Google Shape;2971;p39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9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3" name="Google Shape;2973;p39"/>
          <p:cNvGrpSpPr/>
          <p:nvPr/>
        </p:nvGrpSpPr>
        <p:grpSpPr>
          <a:xfrm rot="5400000">
            <a:off x="1160480" y="478106"/>
            <a:ext cx="98902" cy="553090"/>
            <a:chOff x="4898850" y="4820550"/>
            <a:chExt cx="98902" cy="553090"/>
          </a:xfrm>
        </p:grpSpPr>
        <p:sp>
          <p:nvSpPr>
            <p:cNvPr id="2974" name="Google Shape;2974;p3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9" name="Google Shape;2979;p39"/>
          <p:cNvSpPr/>
          <p:nvPr/>
        </p:nvSpPr>
        <p:spPr>
          <a:xfrm>
            <a:off x="8689693" y="629928"/>
            <a:ext cx="448500" cy="517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6BA83FC-EA2D-2BB0-B23E-C9DF3DEA51CD}"/>
              </a:ext>
            </a:extLst>
          </p:cNvPr>
          <p:cNvSpPr txBox="1"/>
          <p:nvPr/>
        </p:nvSpPr>
        <p:spPr>
          <a:xfrm>
            <a:off x="799473" y="1390725"/>
            <a:ext cx="526489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Exo"/>
                <a:sym typeface="PT Sans"/>
              </a:rPr>
              <a:t>A recuperação de falhas é crucial para garantir a integridade do banco de dados em caso de falhas, como falhas de sistema ou transações abortadas. As técnicas incluem:</a:t>
            </a:r>
          </a:p>
          <a:p>
            <a:endParaRPr lang="pt-BR" sz="1200" b="1" dirty="0">
              <a:solidFill>
                <a:schemeClr val="bg1"/>
              </a:solidFill>
              <a:latin typeface="Exo"/>
              <a:sym typeface="PT Sans"/>
            </a:endParaRPr>
          </a:p>
          <a:p>
            <a:pPr marL="171450" indent="-1714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PT Sans"/>
              </a:rPr>
              <a:t>Reversão: </a:t>
            </a:r>
          </a:p>
          <a:p>
            <a:r>
              <a:rPr lang="pt-BR" sz="1200" b="1" dirty="0">
                <a:solidFill>
                  <a:schemeClr val="bg1"/>
                </a:solidFill>
                <a:latin typeface="Exo"/>
                <a:sym typeface="PT Sans"/>
              </a:rPr>
              <a:t>Desfaz operações de transações que não foram comprometidas.</a:t>
            </a:r>
          </a:p>
          <a:p>
            <a:endParaRPr lang="pt-BR" sz="1200" b="1" dirty="0">
              <a:solidFill>
                <a:schemeClr val="bg1"/>
              </a:solidFill>
              <a:latin typeface="Exo"/>
              <a:sym typeface="PT Sans"/>
            </a:endParaRPr>
          </a:p>
          <a:p>
            <a:pPr marL="171450" indent="-1714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PT Sans"/>
              </a:rPr>
              <a:t>Refazer:</a:t>
            </a:r>
          </a:p>
          <a:p>
            <a:r>
              <a:rPr lang="pt-BR" sz="1200" b="1" dirty="0">
                <a:solidFill>
                  <a:schemeClr val="bg1"/>
                </a:solidFill>
                <a:latin typeface="Exo"/>
                <a:sym typeface="PT Sans"/>
              </a:rPr>
              <a:t> Refaz operações de transações que foram comprometidas, mas os efeitos não foram refletidos no banco de dados devido a falha.</a:t>
            </a:r>
          </a:p>
          <a:p>
            <a:endParaRPr lang="pt-BR" sz="1200" b="1" dirty="0">
              <a:solidFill>
                <a:schemeClr val="bg1"/>
              </a:solidFill>
              <a:latin typeface="Exo"/>
              <a:sym typeface="PT Sans"/>
            </a:endParaRPr>
          </a:p>
          <a:p>
            <a:pPr marL="171450" indent="-171450"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  <a:sym typeface="PT Sans"/>
              </a:rPr>
              <a:t>Log de Transações:</a:t>
            </a:r>
          </a:p>
          <a:p>
            <a:r>
              <a:rPr lang="pt-BR" sz="1200" b="1" dirty="0">
                <a:solidFill>
                  <a:schemeClr val="bg1"/>
                </a:solidFill>
                <a:latin typeface="Exo"/>
                <a:sym typeface="PT Sans"/>
              </a:rPr>
              <a:t> Um registro de todas as operações de leitura e escrita que podem ser usadas para recuperar o estado consistente do banco de dados.</a:t>
            </a:r>
          </a:p>
          <a:p>
            <a:endParaRPr lang="pt-BR" dirty="0"/>
          </a:p>
        </p:txBody>
      </p:sp>
      <p:pic>
        <p:nvPicPr>
          <p:cNvPr id="3" name="Google Shape;2774;p36">
            <a:extLst>
              <a:ext uri="{FF2B5EF4-FFF2-40B4-BE49-F238E27FC236}">
                <a16:creationId xmlns:a16="http://schemas.microsoft.com/office/drawing/2014/main" id="{ADCE7582-0E2E-DC25-6840-A33AAAA33B41}"/>
              </a:ext>
            </a:extLst>
          </p:cNvPr>
          <p:cNvPicPr preferRelativeResize="0"/>
          <p:nvPr/>
        </p:nvPicPr>
        <p:blipFill>
          <a:blip r:embed="rId3"/>
          <a:srcRect l="49" r="49"/>
          <a:stretch/>
        </p:blipFill>
        <p:spPr>
          <a:xfrm>
            <a:off x="6064370" y="1553525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4" name="Google Shape;11584;p87">
            <a:extLst>
              <a:ext uri="{FF2B5EF4-FFF2-40B4-BE49-F238E27FC236}">
                <a16:creationId xmlns:a16="http://schemas.microsoft.com/office/drawing/2014/main" id="{35D6BFF5-C4D8-87FF-5668-C889F11494D0}"/>
              </a:ext>
            </a:extLst>
          </p:cNvPr>
          <p:cNvGrpSpPr/>
          <p:nvPr/>
        </p:nvGrpSpPr>
        <p:grpSpPr>
          <a:xfrm>
            <a:off x="99996" y="4569378"/>
            <a:ext cx="354311" cy="355913"/>
            <a:chOff x="-49764975" y="3551222"/>
            <a:chExt cx="299300" cy="300653"/>
          </a:xfrm>
        </p:grpSpPr>
        <p:sp>
          <p:nvSpPr>
            <p:cNvPr id="5" name="Google Shape;11585;p87">
              <a:extLst>
                <a:ext uri="{FF2B5EF4-FFF2-40B4-BE49-F238E27FC236}">
                  <a16:creationId xmlns:a16="http://schemas.microsoft.com/office/drawing/2014/main" id="{4D1958C1-97CC-A18F-1C7B-E06EC19EE76B}"/>
                </a:ext>
              </a:extLst>
            </p:cNvPr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586;p87">
              <a:extLst>
                <a:ext uri="{FF2B5EF4-FFF2-40B4-BE49-F238E27FC236}">
                  <a16:creationId xmlns:a16="http://schemas.microsoft.com/office/drawing/2014/main" id="{038A0B61-5325-5AF6-AFA4-E435D9316CCB}"/>
                </a:ext>
              </a:extLst>
            </p:cNvPr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587;p87">
              <a:extLst>
                <a:ext uri="{FF2B5EF4-FFF2-40B4-BE49-F238E27FC236}">
                  <a16:creationId xmlns:a16="http://schemas.microsoft.com/office/drawing/2014/main" id="{D46257E2-4EAA-9EE1-60CC-8170DA885101}"/>
                </a:ext>
              </a:extLst>
            </p:cNvPr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588;p87">
              <a:extLst>
                <a:ext uri="{FF2B5EF4-FFF2-40B4-BE49-F238E27FC236}">
                  <a16:creationId xmlns:a16="http://schemas.microsoft.com/office/drawing/2014/main" id="{D9448695-7C1A-8AAF-B66A-325D75ADB295}"/>
                </a:ext>
              </a:extLst>
            </p:cNvPr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589;p87">
              <a:extLst>
                <a:ext uri="{FF2B5EF4-FFF2-40B4-BE49-F238E27FC236}">
                  <a16:creationId xmlns:a16="http://schemas.microsoft.com/office/drawing/2014/main" id="{D9B5B533-6BBF-780E-EBF1-DAA6F96B2B2A}"/>
                </a:ext>
              </a:extLst>
            </p:cNvPr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590;p87">
              <a:extLst>
                <a:ext uri="{FF2B5EF4-FFF2-40B4-BE49-F238E27FC236}">
                  <a16:creationId xmlns:a16="http://schemas.microsoft.com/office/drawing/2014/main" id="{2F9F6D2E-63E6-D5C2-4A47-0E6242174047}"/>
                </a:ext>
              </a:extLst>
            </p:cNvPr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591;p87">
              <a:extLst>
                <a:ext uri="{FF2B5EF4-FFF2-40B4-BE49-F238E27FC236}">
                  <a16:creationId xmlns:a16="http://schemas.microsoft.com/office/drawing/2014/main" id="{E3BCD430-945B-6A3A-ACEF-1486101A0A57}"/>
                </a:ext>
              </a:extLst>
            </p:cNvPr>
            <p:cNvSpPr/>
            <p:nvPr/>
          </p:nvSpPr>
          <p:spPr>
            <a:xfrm>
              <a:off x="-49725600" y="3551222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592;p87">
              <a:extLst>
                <a:ext uri="{FF2B5EF4-FFF2-40B4-BE49-F238E27FC236}">
                  <a16:creationId xmlns:a16="http://schemas.microsoft.com/office/drawing/2014/main" id="{AB530283-8D27-0FC2-6D61-5C8774092884}"/>
                </a:ext>
              </a:extLst>
            </p:cNvPr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1593;p87">
              <a:extLst>
                <a:ext uri="{FF2B5EF4-FFF2-40B4-BE49-F238E27FC236}">
                  <a16:creationId xmlns:a16="http://schemas.microsoft.com/office/drawing/2014/main" id="{D10D5702-4F48-4C31-7747-3939D316A800}"/>
                </a:ext>
              </a:extLst>
            </p:cNvPr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594;p87">
              <a:extLst>
                <a:ext uri="{FF2B5EF4-FFF2-40B4-BE49-F238E27FC236}">
                  <a16:creationId xmlns:a16="http://schemas.microsoft.com/office/drawing/2014/main" id="{5DACE323-C8A7-3C79-880E-41B0D290EF66}"/>
                </a:ext>
              </a:extLst>
            </p:cNvPr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1595;p87">
              <a:extLst>
                <a:ext uri="{FF2B5EF4-FFF2-40B4-BE49-F238E27FC236}">
                  <a16:creationId xmlns:a16="http://schemas.microsoft.com/office/drawing/2014/main" id="{516D2692-872F-4ADC-8E75-E2C62F08B2D3}"/>
                </a:ext>
              </a:extLst>
            </p:cNvPr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5124;p77">
            <a:extLst>
              <a:ext uri="{FF2B5EF4-FFF2-40B4-BE49-F238E27FC236}">
                <a16:creationId xmlns:a16="http://schemas.microsoft.com/office/drawing/2014/main" id="{B4F0530C-62E9-0873-5FDA-80CC866DBDFC}"/>
              </a:ext>
            </a:extLst>
          </p:cNvPr>
          <p:cNvGrpSpPr/>
          <p:nvPr/>
        </p:nvGrpSpPr>
        <p:grpSpPr>
          <a:xfrm>
            <a:off x="8814428" y="800238"/>
            <a:ext cx="199030" cy="191026"/>
            <a:chOff x="4923925" y="1877500"/>
            <a:chExt cx="59525" cy="36975"/>
          </a:xfrm>
        </p:grpSpPr>
        <p:sp>
          <p:nvSpPr>
            <p:cNvPr id="17" name="Google Shape;5125;p77">
              <a:extLst>
                <a:ext uri="{FF2B5EF4-FFF2-40B4-BE49-F238E27FC236}">
                  <a16:creationId xmlns:a16="http://schemas.microsoft.com/office/drawing/2014/main" id="{93D0DB5B-87F0-84FE-8BB7-A011B75C05D4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5126;p77">
              <a:extLst>
                <a:ext uri="{FF2B5EF4-FFF2-40B4-BE49-F238E27FC236}">
                  <a16:creationId xmlns:a16="http://schemas.microsoft.com/office/drawing/2014/main" id="{14D418E4-2B43-1218-C814-42C625150CAD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40"/>
          <p:cNvSpPr txBox="1">
            <a:spLocks noGrp="1"/>
          </p:cNvSpPr>
          <p:nvPr>
            <p:ph type="title"/>
          </p:nvPr>
        </p:nvSpPr>
        <p:spPr>
          <a:xfrm>
            <a:off x="0" y="738076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05 – </a:t>
            </a:r>
            <a:r>
              <a:rPr lang="en" dirty="0"/>
              <a:t>Segurança e Autorização </a:t>
            </a:r>
            <a:endParaRPr dirty="0"/>
          </a:p>
        </p:txBody>
      </p:sp>
      <p:grpSp>
        <p:nvGrpSpPr>
          <p:cNvPr id="3002" name="Google Shape;3002;p40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03" name="Google Shape;3003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40"/>
          <p:cNvSpPr/>
          <p:nvPr/>
        </p:nvSpPr>
        <p:spPr>
          <a:xfrm rot="10800000" flipH="1">
            <a:off x="-864812" y="425928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000B907-F4E8-E0C7-F6B0-67413F6E60DB}"/>
              </a:ext>
            </a:extLst>
          </p:cNvPr>
          <p:cNvSpPr txBox="1"/>
          <p:nvPr/>
        </p:nvSpPr>
        <p:spPr>
          <a:xfrm>
            <a:off x="681488" y="1463593"/>
            <a:ext cx="5287991" cy="3126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900"/>
              </a:spcAft>
              <a:buNone/>
            </a:pPr>
            <a:r>
              <a:rPr lang="pt-BR" sz="1200" b="1" dirty="0">
                <a:solidFill>
                  <a:schemeClr val="bg1"/>
                </a:solidFill>
                <a:latin typeface="Exo"/>
              </a:rPr>
              <a:t>em </a:t>
            </a:r>
            <a:r>
              <a:rPr lang="pt-BR" sz="1200" b="1" dirty="0" err="1">
                <a:solidFill>
                  <a:schemeClr val="bg1"/>
                </a:solidFill>
                <a:latin typeface="Exo"/>
              </a:rPr>
              <a:t>SGBDs</a:t>
            </a:r>
            <a:r>
              <a:rPr lang="pt-BR" sz="1200" b="1" dirty="0">
                <a:solidFill>
                  <a:schemeClr val="bg1"/>
                </a:solidFill>
                <a:latin typeface="Exo"/>
              </a:rPr>
              <a:t> envolve a proteção de dados contra acesso não autorizado, segurança e uma garantia de que usuários autorizados tenham acesso apenas às informações que são permitidas . As principais abordagens incluem:</a:t>
            </a:r>
          </a:p>
          <a:p>
            <a:pPr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</a:rPr>
              <a:t>Controle de Acesso:</a:t>
            </a:r>
          </a:p>
          <a:p>
            <a:pPr algn="l">
              <a:spcAft>
                <a:spcPts val="450"/>
              </a:spcAft>
            </a:pPr>
            <a:r>
              <a:rPr lang="pt-BR" sz="1200" b="1" dirty="0">
                <a:solidFill>
                  <a:schemeClr val="bg1"/>
                </a:solidFill>
                <a:latin typeface="Exo"/>
              </a:rPr>
              <a:t>Mecanismos para definir e gerenciar permissões de acesso, como as cláusulas GRANT e REVOKE no SQL.</a:t>
            </a:r>
          </a:p>
          <a:p>
            <a:pPr algn="l">
              <a:spcAft>
                <a:spcPts val="45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</a:rPr>
              <a:t>Autenticação: </a:t>
            </a:r>
          </a:p>
          <a:p>
            <a:pPr algn="l">
              <a:spcAft>
                <a:spcPts val="450"/>
              </a:spcAft>
            </a:pPr>
            <a:r>
              <a:rPr lang="pt-BR" sz="1200" b="1" dirty="0">
                <a:solidFill>
                  <a:schemeClr val="bg1"/>
                </a:solidFill>
                <a:latin typeface="Exo"/>
              </a:rPr>
              <a:t>Verificação da identidade dos usuários que acessam o sistema.</a:t>
            </a:r>
          </a:p>
          <a:p>
            <a:pPr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Exo"/>
              </a:rPr>
              <a:t>Auditório: </a:t>
            </a:r>
          </a:p>
          <a:p>
            <a:pPr algn="l">
              <a:spcAft>
                <a:spcPts val="900"/>
              </a:spcAft>
              <a:buClr>
                <a:schemeClr val="accent1">
                  <a:lumMod val="60000"/>
                  <a:lumOff val="40000"/>
                </a:schemeClr>
              </a:buClr>
            </a:pPr>
            <a:r>
              <a:rPr lang="pt-BR" sz="1200" b="1" dirty="0">
                <a:solidFill>
                  <a:schemeClr val="bg1"/>
                </a:solidFill>
                <a:latin typeface="Exo"/>
              </a:rPr>
              <a:t>Registro de atividades para monitoramento e detecção de acessos não autorizados ou atividades suspeitas.</a:t>
            </a:r>
          </a:p>
          <a:p>
            <a:endParaRPr lang="pt-BR" dirty="0"/>
          </a:p>
        </p:txBody>
      </p:sp>
      <p:pic>
        <p:nvPicPr>
          <p:cNvPr id="11" name="Google Shape;2774;p36">
            <a:extLst>
              <a:ext uri="{FF2B5EF4-FFF2-40B4-BE49-F238E27FC236}">
                <a16:creationId xmlns:a16="http://schemas.microsoft.com/office/drawing/2014/main" id="{9CC8B644-45EB-AF97-2569-897FDC32ED7B}"/>
              </a:ext>
            </a:extLst>
          </p:cNvPr>
          <p:cNvPicPr preferRelativeResize="0"/>
          <p:nvPr/>
        </p:nvPicPr>
        <p:blipFill>
          <a:blip r:embed="rId3"/>
          <a:srcRect l="49" r="49"/>
          <a:stretch/>
        </p:blipFill>
        <p:spPr>
          <a:xfrm>
            <a:off x="5988516" y="1419882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12" name="Google Shape;3047;p41">
            <a:extLst>
              <a:ext uri="{FF2B5EF4-FFF2-40B4-BE49-F238E27FC236}">
                <a16:creationId xmlns:a16="http://schemas.microsoft.com/office/drawing/2014/main" id="{995F8185-DFE0-6A70-E9CC-12CD20CED5CF}"/>
              </a:ext>
            </a:extLst>
          </p:cNvPr>
          <p:cNvGrpSpPr/>
          <p:nvPr/>
        </p:nvGrpSpPr>
        <p:grpSpPr>
          <a:xfrm>
            <a:off x="8136974" y="714875"/>
            <a:ext cx="748683" cy="747098"/>
            <a:chOff x="6856386" y="1437970"/>
            <a:chExt cx="416490" cy="415632"/>
          </a:xfrm>
        </p:grpSpPr>
        <p:sp>
          <p:nvSpPr>
            <p:cNvPr id="13" name="Google Shape;3048;p41">
              <a:extLst>
                <a:ext uri="{FF2B5EF4-FFF2-40B4-BE49-F238E27FC236}">
                  <a16:creationId xmlns:a16="http://schemas.microsoft.com/office/drawing/2014/main" id="{92256FB2-CC6F-EA76-B53E-AD9C096724F9}"/>
                </a:ext>
              </a:extLst>
            </p:cNvPr>
            <p:cNvSpPr/>
            <p:nvPr/>
          </p:nvSpPr>
          <p:spPr>
            <a:xfrm>
              <a:off x="6856386" y="1437970"/>
              <a:ext cx="416490" cy="415632"/>
            </a:xfrm>
            <a:custGeom>
              <a:avLst/>
              <a:gdLst/>
              <a:ahLst/>
              <a:cxnLst/>
              <a:rect l="l" t="t" r="r" b="b"/>
              <a:pathLst>
                <a:path w="11646" h="11622" extrusionOk="0">
                  <a:moveTo>
                    <a:pt x="5811" y="2906"/>
                  </a:moveTo>
                  <a:cubicBezTo>
                    <a:pt x="6764" y="2906"/>
                    <a:pt x="7526" y="3668"/>
                    <a:pt x="7526" y="4620"/>
                  </a:cubicBezTo>
                  <a:lnTo>
                    <a:pt x="7526" y="5073"/>
                  </a:lnTo>
                  <a:lnTo>
                    <a:pt x="7621" y="5073"/>
                  </a:lnTo>
                  <a:cubicBezTo>
                    <a:pt x="7811" y="5073"/>
                    <a:pt x="7978" y="5239"/>
                    <a:pt x="7978" y="5406"/>
                  </a:cubicBezTo>
                  <a:lnTo>
                    <a:pt x="7978" y="8359"/>
                  </a:lnTo>
                  <a:cubicBezTo>
                    <a:pt x="7978" y="8550"/>
                    <a:pt x="7811" y="8716"/>
                    <a:pt x="7621" y="8716"/>
                  </a:cubicBezTo>
                  <a:lnTo>
                    <a:pt x="4025" y="8716"/>
                  </a:lnTo>
                  <a:cubicBezTo>
                    <a:pt x="3834" y="8716"/>
                    <a:pt x="3668" y="8550"/>
                    <a:pt x="3668" y="8359"/>
                  </a:cubicBezTo>
                  <a:lnTo>
                    <a:pt x="3668" y="5406"/>
                  </a:lnTo>
                  <a:cubicBezTo>
                    <a:pt x="3668" y="5239"/>
                    <a:pt x="3834" y="5073"/>
                    <a:pt x="4025" y="5073"/>
                  </a:cubicBezTo>
                  <a:lnTo>
                    <a:pt x="4120" y="5073"/>
                  </a:lnTo>
                  <a:lnTo>
                    <a:pt x="4120" y="4620"/>
                  </a:lnTo>
                  <a:cubicBezTo>
                    <a:pt x="4120" y="3668"/>
                    <a:pt x="4882" y="2906"/>
                    <a:pt x="5811" y="2906"/>
                  </a:cubicBezTo>
                  <a:close/>
                  <a:moveTo>
                    <a:pt x="4239" y="0"/>
                  </a:moveTo>
                  <a:cubicBezTo>
                    <a:pt x="4049" y="0"/>
                    <a:pt x="3882" y="143"/>
                    <a:pt x="3882" y="334"/>
                  </a:cubicBezTo>
                  <a:lnTo>
                    <a:pt x="3882" y="1548"/>
                  </a:lnTo>
                  <a:lnTo>
                    <a:pt x="3072" y="1548"/>
                  </a:lnTo>
                  <a:cubicBezTo>
                    <a:pt x="2239" y="1548"/>
                    <a:pt x="1548" y="2215"/>
                    <a:pt x="1548" y="3072"/>
                  </a:cubicBezTo>
                  <a:lnTo>
                    <a:pt x="1548" y="3882"/>
                  </a:lnTo>
                  <a:lnTo>
                    <a:pt x="334" y="3882"/>
                  </a:lnTo>
                  <a:cubicBezTo>
                    <a:pt x="143" y="3882"/>
                    <a:pt x="0" y="4025"/>
                    <a:pt x="0" y="4215"/>
                  </a:cubicBezTo>
                  <a:cubicBezTo>
                    <a:pt x="0" y="4406"/>
                    <a:pt x="143" y="4549"/>
                    <a:pt x="334" y="4549"/>
                  </a:cubicBezTo>
                  <a:lnTo>
                    <a:pt x="1548" y="4549"/>
                  </a:lnTo>
                  <a:lnTo>
                    <a:pt x="1548" y="5478"/>
                  </a:lnTo>
                  <a:lnTo>
                    <a:pt x="334" y="5478"/>
                  </a:lnTo>
                  <a:cubicBezTo>
                    <a:pt x="143" y="5478"/>
                    <a:pt x="0" y="5620"/>
                    <a:pt x="0" y="5811"/>
                  </a:cubicBezTo>
                  <a:cubicBezTo>
                    <a:pt x="0" y="6001"/>
                    <a:pt x="143" y="6144"/>
                    <a:pt x="334" y="6144"/>
                  </a:cubicBezTo>
                  <a:lnTo>
                    <a:pt x="1548" y="6144"/>
                  </a:lnTo>
                  <a:lnTo>
                    <a:pt x="1548" y="7073"/>
                  </a:lnTo>
                  <a:lnTo>
                    <a:pt x="334" y="7073"/>
                  </a:lnTo>
                  <a:cubicBezTo>
                    <a:pt x="143" y="7073"/>
                    <a:pt x="0" y="7216"/>
                    <a:pt x="0" y="7406"/>
                  </a:cubicBezTo>
                  <a:cubicBezTo>
                    <a:pt x="0" y="7597"/>
                    <a:pt x="143" y="7740"/>
                    <a:pt x="334" y="7740"/>
                  </a:cubicBezTo>
                  <a:lnTo>
                    <a:pt x="1548" y="7740"/>
                  </a:lnTo>
                  <a:lnTo>
                    <a:pt x="1548" y="8550"/>
                  </a:lnTo>
                  <a:cubicBezTo>
                    <a:pt x="1548" y="9407"/>
                    <a:pt x="2239" y="10074"/>
                    <a:pt x="3072" y="10074"/>
                  </a:cubicBezTo>
                  <a:lnTo>
                    <a:pt x="3882" y="10074"/>
                  </a:lnTo>
                  <a:lnTo>
                    <a:pt x="3882" y="11288"/>
                  </a:lnTo>
                  <a:cubicBezTo>
                    <a:pt x="3882" y="11479"/>
                    <a:pt x="4049" y="11622"/>
                    <a:pt x="4239" y="11622"/>
                  </a:cubicBezTo>
                  <a:cubicBezTo>
                    <a:pt x="4430" y="11622"/>
                    <a:pt x="4573" y="11479"/>
                    <a:pt x="4573" y="11288"/>
                  </a:cubicBezTo>
                  <a:lnTo>
                    <a:pt x="4573" y="10074"/>
                  </a:lnTo>
                  <a:lnTo>
                    <a:pt x="5478" y="10074"/>
                  </a:lnTo>
                  <a:lnTo>
                    <a:pt x="5478" y="11288"/>
                  </a:lnTo>
                  <a:cubicBezTo>
                    <a:pt x="5478" y="11479"/>
                    <a:pt x="5644" y="11622"/>
                    <a:pt x="5835" y="11622"/>
                  </a:cubicBezTo>
                  <a:cubicBezTo>
                    <a:pt x="6002" y="11622"/>
                    <a:pt x="6168" y="11479"/>
                    <a:pt x="6168" y="11288"/>
                  </a:cubicBezTo>
                  <a:lnTo>
                    <a:pt x="6168" y="10074"/>
                  </a:lnTo>
                  <a:lnTo>
                    <a:pt x="7073" y="10074"/>
                  </a:lnTo>
                  <a:lnTo>
                    <a:pt x="7073" y="11288"/>
                  </a:lnTo>
                  <a:cubicBezTo>
                    <a:pt x="7073" y="11479"/>
                    <a:pt x="7216" y="11622"/>
                    <a:pt x="7407" y="11622"/>
                  </a:cubicBezTo>
                  <a:cubicBezTo>
                    <a:pt x="7597" y="11622"/>
                    <a:pt x="7764" y="11479"/>
                    <a:pt x="7764" y="11288"/>
                  </a:cubicBezTo>
                  <a:lnTo>
                    <a:pt x="7764" y="10074"/>
                  </a:lnTo>
                  <a:lnTo>
                    <a:pt x="8574" y="10074"/>
                  </a:lnTo>
                  <a:cubicBezTo>
                    <a:pt x="9407" y="10074"/>
                    <a:pt x="10098" y="9407"/>
                    <a:pt x="10098" y="8550"/>
                  </a:cubicBezTo>
                  <a:lnTo>
                    <a:pt x="10098" y="7740"/>
                  </a:lnTo>
                  <a:lnTo>
                    <a:pt x="11312" y="7740"/>
                  </a:lnTo>
                  <a:cubicBezTo>
                    <a:pt x="11503" y="7740"/>
                    <a:pt x="11646" y="7597"/>
                    <a:pt x="11646" y="7406"/>
                  </a:cubicBezTo>
                  <a:cubicBezTo>
                    <a:pt x="11646" y="7216"/>
                    <a:pt x="11503" y="7073"/>
                    <a:pt x="11312" y="7073"/>
                  </a:cubicBezTo>
                  <a:lnTo>
                    <a:pt x="10098" y="7073"/>
                  </a:lnTo>
                  <a:lnTo>
                    <a:pt x="10098" y="6144"/>
                  </a:lnTo>
                  <a:lnTo>
                    <a:pt x="11312" y="6144"/>
                  </a:lnTo>
                  <a:cubicBezTo>
                    <a:pt x="11503" y="6144"/>
                    <a:pt x="11646" y="6001"/>
                    <a:pt x="11646" y="5811"/>
                  </a:cubicBezTo>
                  <a:cubicBezTo>
                    <a:pt x="11646" y="5620"/>
                    <a:pt x="11503" y="5478"/>
                    <a:pt x="11312" y="5478"/>
                  </a:cubicBezTo>
                  <a:lnTo>
                    <a:pt x="10098" y="5478"/>
                  </a:lnTo>
                  <a:lnTo>
                    <a:pt x="10098" y="4549"/>
                  </a:lnTo>
                  <a:lnTo>
                    <a:pt x="11312" y="4549"/>
                  </a:lnTo>
                  <a:cubicBezTo>
                    <a:pt x="11503" y="4549"/>
                    <a:pt x="11646" y="4406"/>
                    <a:pt x="11646" y="4215"/>
                  </a:cubicBezTo>
                  <a:cubicBezTo>
                    <a:pt x="11646" y="4025"/>
                    <a:pt x="11503" y="3882"/>
                    <a:pt x="11312" y="3882"/>
                  </a:cubicBezTo>
                  <a:lnTo>
                    <a:pt x="10098" y="3882"/>
                  </a:lnTo>
                  <a:lnTo>
                    <a:pt x="10098" y="3072"/>
                  </a:lnTo>
                  <a:cubicBezTo>
                    <a:pt x="10098" y="2215"/>
                    <a:pt x="9407" y="1548"/>
                    <a:pt x="8574" y="1548"/>
                  </a:cubicBezTo>
                  <a:lnTo>
                    <a:pt x="7764" y="1548"/>
                  </a:lnTo>
                  <a:lnTo>
                    <a:pt x="7764" y="334"/>
                  </a:lnTo>
                  <a:cubicBezTo>
                    <a:pt x="7764" y="143"/>
                    <a:pt x="7597" y="0"/>
                    <a:pt x="7407" y="0"/>
                  </a:cubicBezTo>
                  <a:cubicBezTo>
                    <a:pt x="7216" y="0"/>
                    <a:pt x="7073" y="143"/>
                    <a:pt x="7073" y="334"/>
                  </a:cubicBezTo>
                  <a:lnTo>
                    <a:pt x="7073" y="1548"/>
                  </a:lnTo>
                  <a:lnTo>
                    <a:pt x="6168" y="1548"/>
                  </a:lnTo>
                  <a:lnTo>
                    <a:pt x="6168" y="334"/>
                  </a:lnTo>
                  <a:cubicBezTo>
                    <a:pt x="6168" y="143"/>
                    <a:pt x="6002" y="0"/>
                    <a:pt x="5835" y="0"/>
                  </a:cubicBezTo>
                  <a:cubicBezTo>
                    <a:pt x="5644" y="0"/>
                    <a:pt x="5478" y="143"/>
                    <a:pt x="5478" y="334"/>
                  </a:cubicBezTo>
                  <a:lnTo>
                    <a:pt x="5478" y="1548"/>
                  </a:lnTo>
                  <a:lnTo>
                    <a:pt x="4573" y="1548"/>
                  </a:lnTo>
                  <a:lnTo>
                    <a:pt x="4573" y="334"/>
                  </a:lnTo>
                  <a:cubicBezTo>
                    <a:pt x="4573" y="143"/>
                    <a:pt x="4430" y="0"/>
                    <a:pt x="4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49;p41">
              <a:extLst>
                <a:ext uri="{FF2B5EF4-FFF2-40B4-BE49-F238E27FC236}">
                  <a16:creationId xmlns:a16="http://schemas.microsoft.com/office/drawing/2014/main" id="{CFAB647C-BB2B-740D-843D-16C14DF36B78}"/>
                </a:ext>
              </a:extLst>
            </p:cNvPr>
            <p:cNvSpPr/>
            <p:nvPr/>
          </p:nvSpPr>
          <p:spPr>
            <a:xfrm>
              <a:off x="7027551" y="1566576"/>
              <a:ext cx="74136" cy="52821"/>
            </a:xfrm>
            <a:custGeom>
              <a:avLst/>
              <a:gdLst/>
              <a:ahLst/>
              <a:cxnLst/>
              <a:rect l="l" t="t" r="r" b="b"/>
              <a:pathLst>
                <a:path w="2073" h="1477" extrusionOk="0">
                  <a:moveTo>
                    <a:pt x="1049" y="0"/>
                  </a:moveTo>
                  <a:cubicBezTo>
                    <a:pt x="477" y="0"/>
                    <a:pt x="1" y="453"/>
                    <a:pt x="1" y="1024"/>
                  </a:cubicBezTo>
                  <a:lnTo>
                    <a:pt x="1" y="1477"/>
                  </a:lnTo>
                  <a:lnTo>
                    <a:pt x="2073" y="1477"/>
                  </a:lnTo>
                  <a:lnTo>
                    <a:pt x="2073" y="1024"/>
                  </a:lnTo>
                  <a:cubicBezTo>
                    <a:pt x="2073" y="453"/>
                    <a:pt x="1597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50;p41">
              <a:extLst>
                <a:ext uri="{FF2B5EF4-FFF2-40B4-BE49-F238E27FC236}">
                  <a16:creationId xmlns:a16="http://schemas.microsoft.com/office/drawing/2014/main" id="{20E7ABD2-57FA-37C7-331A-D207A03B16E1}"/>
                </a:ext>
              </a:extLst>
            </p:cNvPr>
            <p:cNvSpPr/>
            <p:nvPr/>
          </p:nvSpPr>
          <p:spPr>
            <a:xfrm>
              <a:off x="7012244" y="1644076"/>
              <a:ext cx="104784" cy="80931"/>
            </a:xfrm>
            <a:custGeom>
              <a:avLst/>
              <a:gdLst/>
              <a:ahLst/>
              <a:cxnLst/>
              <a:rect l="l" t="t" r="r" b="b"/>
              <a:pathLst>
                <a:path w="2930" h="2263" extrusionOk="0">
                  <a:moveTo>
                    <a:pt x="1477" y="667"/>
                  </a:moveTo>
                  <a:cubicBezTo>
                    <a:pt x="1644" y="667"/>
                    <a:pt x="1810" y="834"/>
                    <a:pt x="1810" y="1024"/>
                  </a:cubicBezTo>
                  <a:lnTo>
                    <a:pt x="1810" y="1239"/>
                  </a:lnTo>
                  <a:cubicBezTo>
                    <a:pt x="1810" y="1429"/>
                    <a:pt x="1644" y="1572"/>
                    <a:pt x="1477" y="1572"/>
                  </a:cubicBezTo>
                  <a:cubicBezTo>
                    <a:pt x="1286" y="1572"/>
                    <a:pt x="1120" y="1429"/>
                    <a:pt x="1120" y="1239"/>
                  </a:cubicBezTo>
                  <a:lnTo>
                    <a:pt x="1120" y="1024"/>
                  </a:lnTo>
                  <a:cubicBezTo>
                    <a:pt x="1120" y="834"/>
                    <a:pt x="1286" y="667"/>
                    <a:pt x="1477" y="667"/>
                  </a:cubicBezTo>
                  <a:close/>
                  <a:moveTo>
                    <a:pt x="0" y="0"/>
                  </a:moveTo>
                  <a:lnTo>
                    <a:pt x="0" y="2263"/>
                  </a:lnTo>
                  <a:lnTo>
                    <a:pt x="2930" y="2263"/>
                  </a:lnTo>
                  <a:lnTo>
                    <a:pt x="2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1"/>
          <p:cNvSpPr txBox="1">
            <a:spLocks noGrp="1"/>
          </p:cNvSpPr>
          <p:nvPr>
            <p:ph type="title"/>
          </p:nvPr>
        </p:nvSpPr>
        <p:spPr>
          <a:xfrm>
            <a:off x="4030928" y="2285400"/>
            <a:ext cx="1082144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Fim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020" name="Google Shape;3020;p41"/>
          <p:cNvGrpSpPr/>
          <p:nvPr/>
        </p:nvGrpSpPr>
        <p:grpSpPr>
          <a:xfrm>
            <a:off x="5419567" y="4501791"/>
            <a:ext cx="1105976" cy="133969"/>
            <a:chOff x="8183182" y="663852"/>
            <a:chExt cx="1475028" cy="178673"/>
          </a:xfrm>
        </p:grpSpPr>
        <p:grpSp>
          <p:nvGrpSpPr>
            <p:cNvPr id="3021" name="Google Shape;3021;p41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022" name="Google Shape;3022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2" name="Google Shape;3032;p41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033" name="Google Shape;3033;p41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1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1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1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1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1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1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1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1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1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657</Words>
  <Application>Microsoft Office PowerPoint</Application>
  <PresentationFormat>Apresentação na tela (16:9)</PresentationFormat>
  <Paragraphs>58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Exo</vt:lpstr>
      <vt:lpstr>PT Sans</vt:lpstr>
      <vt:lpstr>Data Center Business Plan by Slidesgo</vt:lpstr>
      <vt:lpstr>SISTEMA GERENCIADOR DE BANCOS DE DADOS</vt:lpstr>
      <vt:lpstr>Oque é um (SGBD):   O Sistema Gerenciador de Bancos de Dados (SGBD) e uma ferramenta que permite o controle e o gerenciamento do bancos de dados (BD) massivos que leva a uma performance de manutenção e criação consideravelmente segura aos banco de dados:  O (SGBD) e dividido em partes para o melhor funcionamento do (BD) :  </vt:lpstr>
      <vt:lpstr>01 - Processamento de consultas </vt:lpstr>
      <vt:lpstr>02 – Processamento de Transações</vt:lpstr>
      <vt:lpstr> 03 - Controle de Concorrência</vt:lpstr>
      <vt:lpstr>04 - Recuperação de Falhas</vt:lpstr>
      <vt:lpstr>05 – Segurança e Autorização 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Yan Duarte Marques</cp:lastModifiedBy>
  <cp:revision>3</cp:revision>
  <dcterms:modified xsi:type="dcterms:W3CDTF">2025-03-12T23:53:46Z</dcterms:modified>
</cp:coreProperties>
</file>